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8"/>
  </p:notesMasterIdLst>
  <p:sldIdLst>
    <p:sldId id="256" r:id="rId2"/>
    <p:sldId id="263" r:id="rId3"/>
    <p:sldId id="268" r:id="rId4"/>
    <p:sldId id="269" r:id="rId5"/>
    <p:sldId id="270" r:id="rId6"/>
    <p:sldId id="271" r:id="rId7"/>
  </p:sldIdLst>
  <p:sldSz cx="10058400" cy="77724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09"/>
  </p:normalViewPr>
  <p:slideViewPr>
    <p:cSldViewPr snapToGrid="0" snapToObjects="1">
      <p:cViewPr varScale="1">
        <p:scale>
          <a:sx n="90" d="100"/>
          <a:sy n="90" d="100"/>
        </p:scale>
        <p:origin x="133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tiff>
</file>

<file path=ppt/media/image13.png>
</file>

<file path=ppt/media/image2.tiff>
</file>

<file path=ppt/media/image3.tiff>
</file>

<file path=ppt/media/image4.tiff>
</file>

<file path=ppt/media/image5.pn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FB06D1-E803-364E-95FE-5D33A60F2F9B}" type="datetimeFigureOut">
              <a:rPr lang="en-US" smtClean="0"/>
              <a:t>3/15/18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31925" y="1143000"/>
            <a:ext cx="3994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EDDD7-E397-4440-B404-525A73BF4A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052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1272011"/>
            <a:ext cx="8549640" cy="2705947"/>
          </a:xfrm>
        </p:spPr>
        <p:txBody>
          <a:bodyPr anchor="b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7300" y="4082310"/>
            <a:ext cx="7543800" cy="1876530"/>
          </a:xfrm>
        </p:spPr>
        <p:txBody>
          <a:bodyPr/>
          <a:lstStyle>
            <a:lvl1pPr marL="0" indent="0" algn="ctr">
              <a:buNone/>
              <a:defRPr sz="2640"/>
            </a:lvl1pPr>
            <a:lvl2pPr marL="502920" indent="0" algn="ctr">
              <a:buNone/>
              <a:defRPr sz="2200"/>
            </a:lvl2pPr>
            <a:lvl3pPr marL="1005840" indent="0" algn="ctr">
              <a:buNone/>
              <a:defRPr sz="1980"/>
            </a:lvl3pPr>
            <a:lvl4pPr marL="1508760" indent="0" algn="ctr">
              <a:buNone/>
              <a:defRPr sz="1760"/>
            </a:lvl4pPr>
            <a:lvl5pPr marL="2011680" indent="0" algn="ctr">
              <a:buNone/>
              <a:defRPr sz="1760"/>
            </a:lvl5pPr>
            <a:lvl6pPr marL="2514600" indent="0" algn="ctr">
              <a:buNone/>
              <a:defRPr sz="1760"/>
            </a:lvl6pPr>
            <a:lvl7pPr marL="3017520" indent="0" algn="ctr">
              <a:buNone/>
              <a:defRPr sz="1760"/>
            </a:lvl7pPr>
            <a:lvl8pPr marL="3520440" indent="0" algn="ctr">
              <a:buNone/>
              <a:defRPr sz="1760"/>
            </a:lvl8pPr>
            <a:lvl9pPr marL="4023360" indent="0" algn="ctr">
              <a:buNone/>
              <a:defRPr sz="1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15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181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98043" y="413808"/>
            <a:ext cx="2168843" cy="65867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1515" y="413808"/>
            <a:ext cx="6380798" cy="65867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3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368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6277" y="1937705"/>
            <a:ext cx="8675370" cy="3233102"/>
          </a:xfrm>
        </p:spPr>
        <p:txBody>
          <a:bodyPr anchor="b"/>
          <a:lstStyle>
            <a:lvl1pPr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6277" y="5201393"/>
            <a:ext cx="8675370" cy="1700212"/>
          </a:xfrm>
        </p:spPr>
        <p:txBody>
          <a:bodyPr/>
          <a:lstStyle>
            <a:lvl1pPr marL="0" indent="0">
              <a:buNone/>
              <a:defRPr sz="2640">
                <a:solidFill>
                  <a:schemeClr val="tx1"/>
                </a:solidFill>
              </a:defRPr>
            </a:lvl1pPr>
            <a:lvl2pPr marL="50292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2pPr>
            <a:lvl3pPr marL="1005840" indent="0">
              <a:buNone/>
              <a:defRPr sz="1980">
                <a:solidFill>
                  <a:schemeClr val="tx1">
                    <a:tint val="75000"/>
                  </a:schemeClr>
                </a:solidFill>
              </a:defRPr>
            </a:lvl3pPr>
            <a:lvl4pPr marL="15087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4pPr>
            <a:lvl5pPr marL="201168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5pPr>
            <a:lvl6pPr marL="251460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6pPr>
            <a:lvl7pPr marL="301752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7pPr>
            <a:lvl8pPr marL="352044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8pPr>
            <a:lvl9pPr marL="4023360" indent="0">
              <a:buNone/>
              <a:defRPr sz="1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3931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151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2065" y="2069042"/>
            <a:ext cx="4274820" cy="49315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891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413810"/>
            <a:ext cx="8675370" cy="1502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826" y="1905318"/>
            <a:ext cx="4255174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826" y="2839085"/>
            <a:ext cx="4255174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92066" y="1905318"/>
            <a:ext cx="4276130" cy="933767"/>
          </a:xfrm>
        </p:spPr>
        <p:txBody>
          <a:bodyPr anchor="b"/>
          <a:lstStyle>
            <a:lvl1pPr marL="0" indent="0">
              <a:buNone/>
              <a:defRPr sz="2640" b="1"/>
            </a:lvl1pPr>
            <a:lvl2pPr marL="502920" indent="0">
              <a:buNone/>
              <a:defRPr sz="2200" b="1"/>
            </a:lvl2pPr>
            <a:lvl3pPr marL="1005840" indent="0">
              <a:buNone/>
              <a:defRPr sz="1980" b="1"/>
            </a:lvl3pPr>
            <a:lvl4pPr marL="1508760" indent="0">
              <a:buNone/>
              <a:defRPr sz="1760" b="1"/>
            </a:lvl4pPr>
            <a:lvl5pPr marL="2011680" indent="0">
              <a:buNone/>
              <a:defRPr sz="1760" b="1"/>
            </a:lvl5pPr>
            <a:lvl6pPr marL="2514600" indent="0">
              <a:buNone/>
              <a:defRPr sz="1760" b="1"/>
            </a:lvl6pPr>
            <a:lvl7pPr marL="3017520" indent="0">
              <a:buNone/>
              <a:defRPr sz="1760" b="1"/>
            </a:lvl7pPr>
            <a:lvl8pPr marL="3520440" indent="0">
              <a:buNone/>
              <a:defRPr sz="1760" b="1"/>
            </a:lvl8pPr>
            <a:lvl9pPr marL="4023360" indent="0">
              <a:buNone/>
              <a:defRPr sz="1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92066" y="2839085"/>
            <a:ext cx="4276130" cy="41758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039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3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983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76130" y="1119083"/>
            <a:ext cx="5092065" cy="5523442"/>
          </a:xfrm>
        </p:spPr>
        <p:txBody>
          <a:bodyPr/>
          <a:lstStyle>
            <a:lvl1pPr>
              <a:defRPr sz="3520"/>
            </a:lvl1pPr>
            <a:lvl2pPr>
              <a:defRPr sz="3080"/>
            </a:lvl2pPr>
            <a:lvl3pPr>
              <a:defRPr sz="264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292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825" y="518160"/>
            <a:ext cx="3244096" cy="1813560"/>
          </a:xfrm>
        </p:spPr>
        <p:txBody>
          <a:bodyPr anchor="b"/>
          <a:lstStyle>
            <a:lvl1pPr>
              <a:defRPr sz="3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76130" y="1119083"/>
            <a:ext cx="5092065" cy="5523442"/>
          </a:xfrm>
        </p:spPr>
        <p:txBody>
          <a:bodyPr anchor="t"/>
          <a:lstStyle>
            <a:lvl1pPr marL="0" indent="0">
              <a:buNone/>
              <a:defRPr sz="3520"/>
            </a:lvl1pPr>
            <a:lvl2pPr marL="502920" indent="0">
              <a:buNone/>
              <a:defRPr sz="3080"/>
            </a:lvl2pPr>
            <a:lvl3pPr marL="1005840" indent="0">
              <a:buNone/>
              <a:defRPr sz="2640"/>
            </a:lvl3pPr>
            <a:lvl4pPr marL="1508760" indent="0">
              <a:buNone/>
              <a:defRPr sz="2200"/>
            </a:lvl4pPr>
            <a:lvl5pPr marL="2011680" indent="0">
              <a:buNone/>
              <a:defRPr sz="2200"/>
            </a:lvl5pPr>
            <a:lvl6pPr marL="2514600" indent="0">
              <a:buNone/>
              <a:defRPr sz="2200"/>
            </a:lvl6pPr>
            <a:lvl7pPr marL="3017520" indent="0">
              <a:buNone/>
              <a:defRPr sz="2200"/>
            </a:lvl7pPr>
            <a:lvl8pPr marL="3520440" indent="0">
              <a:buNone/>
              <a:defRPr sz="2200"/>
            </a:lvl8pPr>
            <a:lvl9pPr marL="4023360" indent="0">
              <a:buNone/>
              <a:defRPr sz="22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2825" y="2331720"/>
            <a:ext cx="3244096" cy="4319800"/>
          </a:xfrm>
        </p:spPr>
        <p:txBody>
          <a:bodyPr/>
          <a:lstStyle>
            <a:lvl1pPr marL="0" indent="0">
              <a:buNone/>
              <a:defRPr sz="1760"/>
            </a:lvl1pPr>
            <a:lvl2pPr marL="502920" indent="0">
              <a:buNone/>
              <a:defRPr sz="1540"/>
            </a:lvl2pPr>
            <a:lvl3pPr marL="1005840" indent="0">
              <a:buNone/>
              <a:defRPr sz="1320"/>
            </a:lvl3pPr>
            <a:lvl4pPr marL="1508760" indent="0">
              <a:buNone/>
              <a:defRPr sz="1100"/>
            </a:lvl4pPr>
            <a:lvl5pPr marL="2011680" indent="0">
              <a:buNone/>
              <a:defRPr sz="1100"/>
            </a:lvl5pPr>
            <a:lvl6pPr marL="2514600" indent="0">
              <a:buNone/>
              <a:defRPr sz="1100"/>
            </a:lvl6pPr>
            <a:lvl7pPr marL="3017520" indent="0">
              <a:buNone/>
              <a:defRPr sz="1100"/>
            </a:lvl7pPr>
            <a:lvl8pPr marL="3520440" indent="0">
              <a:buNone/>
              <a:defRPr sz="1100"/>
            </a:lvl8pPr>
            <a:lvl9pPr marL="4023360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1829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1515" y="413810"/>
            <a:ext cx="8675370" cy="15023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1515" y="2069042"/>
            <a:ext cx="8675370" cy="49315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9151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E440E4-93A8-9F4D-BADE-B939157FCFAA}" type="datetimeFigureOut">
              <a:rPr lang="en-US" smtClean="0"/>
              <a:t>3/15/18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31845" y="7203865"/>
            <a:ext cx="339471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3745" y="7203865"/>
            <a:ext cx="2263140" cy="41380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0C7BA6-DE71-5D4C-ACCC-B208A56899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10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05840" rtl="0" eaLnBrk="1" latinLnBrk="0" hangingPunct="1">
        <a:lnSpc>
          <a:spcPct val="90000"/>
        </a:lnSpc>
        <a:spcBef>
          <a:spcPct val="0"/>
        </a:spcBef>
        <a:buNone/>
        <a:defRPr sz="4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1460" indent="-251460" algn="l" defTabSz="100584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080" kern="1200">
          <a:solidFill>
            <a:schemeClr val="tx1"/>
          </a:solidFill>
          <a:latin typeface="+mn-lt"/>
          <a:ea typeface="+mn-ea"/>
          <a:cs typeface="+mn-cs"/>
        </a:defRPr>
      </a:lvl1pPr>
      <a:lvl2pPr marL="7543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7602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26314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76606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26898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77190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274820" indent="-251460" algn="l" defTabSz="1005840" rtl="0" eaLnBrk="1" latinLnBrk="0" hangingPunct="1">
        <a:lnSpc>
          <a:spcPct val="90000"/>
        </a:lnSpc>
        <a:spcBef>
          <a:spcPts val="550"/>
        </a:spcBef>
        <a:buFont typeface="Arial" panose="020B0604020202020204" pitchFamily="34" charset="0"/>
        <a:buChar char="•"/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3pPr>
      <a:lvl4pPr marL="15087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4pPr>
      <a:lvl5pPr marL="201168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6pPr>
      <a:lvl7pPr marL="301752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7pPr>
      <a:lvl8pPr marL="352044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8pPr>
      <a:lvl9pPr marL="4023360" algn="l" defTabSz="1005840" rtl="0" eaLnBrk="1" latinLnBrk="0" hangingPunct="1">
        <a:defRPr sz="19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8782" y="1615541"/>
            <a:ext cx="2800836" cy="217064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163513"/>
            <a:ext cx="10058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latin typeface="Helvetica" charset="0"/>
                <a:ea typeface="Helvetica" charset="0"/>
                <a:cs typeface="Helvetica" charset="0"/>
              </a:rPr>
              <a:t>Essential Skills in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6448961"/>
            <a:ext cx="69151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Marieke K Jones, PhD</a:t>
            </a:r>
          </a:p>
          <a:p>
            <a:r>
              <a:rPr lang="en-US" sz="2000" dirty="0"/>
              <a:t>Research Data Specialist</a:t>
            </a:r>
          </a:p>
          <a:p>
            <a:r>
              <a:rPr lang="en-US" sz="2000" dirty="0"/>
              <a:t>Claude Moore Health Sciences Library</a:t>
            </a:r>
          </a:p>
          <a:p>
            <a:r>
              <a:rPr lang="en-US" sz="2000" dirty="0"/>
              <a:t>University of Virginia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C046F1-8C8E-5044-8DF9-5FD3ADE438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0849" y="5815013"/>
            <a:ext cx="2593269" cy="178647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FADC0E9-16A9-504F-BBBA-624C07B318CF}"/>
              </a:ext>
            </a:extLst>
          </p:cNvPr>
          <p:cNvSpPr txBox="1"/>
          <p:nvPr/>
        </p:nvSpPr>
        <p:spPr>
          <a:xfrm>
            <a:off x="266700" y="3979324"/>
            <a:ext cx="10058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latin typeface="Helvetica" charset="0"/>
                <a:ea typeface="Helvetica" charset="0"/>
                <a:cs typeface="Helvetica" charset="0"/>
              </a:rPr>
              <a:t>using the </a:t>
            </a:r>
            <a:r>
              <a:rPr lang="en-US" sz="6600" dirty="0" err="1">
                <a:latin typeface="Helvetica" charset="0"/>
                <a:ea typeface="Helvetica" charset="0"/>
                <a:cs typeface="Helvetica" charset="0"/>
              </a:rPr>
              <a:t>tidyverse</a:t>
            </a:r>
            <a:endParaRPr lang="en-US" sz="6600" dirty="0">
              <a:latin typeface="Helvetica" charset="0"/>
              <a:ea typeface="Helvetica" charset="0"/>
              <a:cs typeface="Helvetica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31AA3F-2AE7-5547-845F-932953A56A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44118" y="5160348"/>
            <a:ext cx="1678583" cy="251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822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Why R?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2527300" y="234314"/>
            <a:ext cx="5003801" cy="8675371"/>
          </a:xfrm>
        </p:spPr>
        <p:txBody>
          <a:bodyPr/>
          <a:lstStyle/>
          <a:p>
            <a:r>
              <a:rPr lang="en-US" dirty="0"/>
              <a:t>R is free</a:t>
            </a:r>
          </a:p>
          <a:p>
            <a:endParaRPr lang="en-US" dirty="0"/>
          </a:p>
          <a:p>
            <a:r>
              <a:rPr lang="en-US" dirty="0"/>
              <a:t>R is flexible</a:t>
            </a:r>
          </a:p>
          <a:p>
            <a:endParaRPr lang="en-US" dirty="0"/>
          </a:p>
          <a:p>
            <a:r>
              <a:rPr lang="en-US" dirty="0"/>
              <a:t>R is everywhere</a:t>
            </a:r>
          </a:p>
          <a:p>
            <a:endParaRPr lang="en-US" dirty="0"/>
          </a:p>
          <a:p>
            <a:r>
              <a:rPr lang="en-US" dirty="0"/>
              <a:t>R is awesome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32F3F7-69F7-F740-9B70-08F966B3B9FA}"/>
              </a:ext>
            </a:extLst>
          </p:cNvPr>
          <p:cNvSpPr txBox="1"/>
          <p:nvPr/>
        </p:nvSpPr>
        <p:spPr>
          <a:xfrm rot="21208351">
            <a:off x="2200275" y="1725502"/>
            <a:ext cx="1085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rgbClr val="FF0000"/>
                </a:solidFill>
              </a:rPr>
              <a:t>$0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951F882-5B1B-A447-8D13-87EA06F63563}"/>
              </a:ext>
            </a:extLst>
          </p:cNvPr>
          <p:cNvSpPr txBox="1"/>
          <p:nvPr/>
        </p:nvSpPr>
        <p:spPr>
          <a:xfrm rot="373790">
            <a:off x="3086100" y="2937349"/>
            <a:ext cx="27574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5"/>
                </a:solidFill>
              </a:rPr>
              <a:t>10K+ packages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CB8490C-29E5-124A-887A-ED0D436E9314}"/>
              </a:ext>
            </a:extLst>
          </p:cNvPr>
          <p:cNvSpPr txBox="1"/>
          <p:nvPr/>
        </p:nvSpPr>
        <p:spPr>
          <a:xfrm rot="21099145">
            <a:off x="3493291" y="4283825"/>
            <a:ext cx="27574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6"/>
                </a:solidFill>
              </a:rPr>
              <a:t>50K+ downloads monthly</a:t>
            </a:r>
          </a:p>
        </p:txBody>
      </p:sp>
    </p:spTree>
    <p:extLst>
      <p:ext uri="{BB962C8B-B14F-4D97-AF65-F5344CB8AC3E}">
        <p14:creationId xmlns:p14="http://schemas.microsoft.com/office/powerpoint/2010/main" val="16979320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515" y="250294"/>
            <a:ext cx="8675370" cy="1502305"/>
          </a:xfrm>
        </p:spPr>
        <p:txBody>
          <a:bodyPr/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R is everywhere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 rot="16200000">
            <a:off x="2000254" y="202564"/>
            <a:ext cx="6057899" cy="8675371"/>
          </a:xfrm>
        </p:spPr>
        <p:txBody>
          <a:bodyPr>
            <a:normAutofit/>
          </a:bodyPr>
          <a:lstStyle/>
          <a:p>
            <a:r>
              <a:rPr lang="en-US" dirty="0"/>
              <a:t>In the </a:t>
            </a:r>
            <a:r>
              <a:rPr lang="en-US" dirty="0" err="1"/>
              <a:t>UVa</a:t>
            </a:r>
            <a:r>
              <a:rPr lang="en-US" dirty="0"/>
              <a:t> and Charlottesville communities: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7AA972-A229-E840-965D-DCE11E0B3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7225" y="4997558"/>
            <a:ext cx="5087031" cy="189356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2ED65CD-730A-A245-BB7D-ADDF9D67A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113" y="6664430"/>
            <a:ext cx="9792173" cy="10358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5CA1E2-8AC7-9448-8034-BF43240BEC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3268" y="4623850"/>
            <a:ext cx="2626991" cy="144632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3FDD1AF-74CA-BE42-ABA6-CE8EB639F0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150" y="2599174"/>
            <a:ext cx="1941075" cy="19410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22ECCBA-FB79-2144-899C-91443C95D45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1467" y="3361138"/>
            <a:ext cx="2371725" cy="84704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DE212B3-5B2B-BD4A-92F1-F5C1447E1130}"/>
              </a:ext>
            </a:extLst>
          </p:cNvPr>
          <p:cNvSpPr txBox="1"/>
          <p:nvPr/>
        </p:nvSpPr>
        <p:spPr>
          <a:xfrm>
            <a:off x="2823219" y="3033808"/>
            <a:ext cx="15180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/>
              <a:t>useRs</a:t>
            </a:r>
            <a:endParaRPr lang="en-US" sz="3600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A1550D-B391-EC4B-AD44-5782CA836F7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9775" y="2682595"/>
            <a:ext cx="2715975" cy="1525587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2304B12-9BBE-6D4B-B323-766E1F2A6E66}"/>
              </a:ext>
            </a:extLst>
          </p:cNvPr>
          <p:cNvSpPr txBox="1"/>
          <p:nvPr/>
        </p:nvSpPr>
        <p:spPr>
          <a:xfrm>
            <a:off x="6911343" y="2922673"/>
            <a:ext cx="261283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solidFill>
                  <a:schemeClr val="bg1"/>
                </a:solidFill>
              </a:rPr>
              <a:t>Cville</a:t>
            </a:r>
            <a:r>
              <a:rPr lang="en-US" sz="2800" b="1" dirty="0">
                <a:solidFill>
                  <a:schemeClr val="bg1"/>
                </a:solidFill>
              </a:rPr>
              <a:t> Data Science Meetup</a:t>
            </a:r>
          </a:p>
        </p:txBody>
      </p:sp>
    </p:spTree>
    <p:extLst>
      <p:ext uri="{BB962C8B-B14F-4D97-AF65-F5344CB8AC3E}">
        <p14:creationId xmlns:p14="http://schemas.microsoft.com/office/powerpoint/2010/main" val="440396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1515" y="250294"/>
            <a:ext cx="8675370" cy="1502305"/>
          </a:xfrm>
        </p:spPr>
        <p:txBody>
          <a:bodyPr/>
          <a:lstStyle/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R is awesome!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8163" y="1532432"/>
            <a:ext cx="7522073" cy="603676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65DCB31-2DF3-F847-BDBC-9C1061ECF9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87" t="14375" r="15313" b="10625"/>
          <a:stretch/>
        </p:blipFill>
        <p:spPr>
          <a:xfrm>
            <a:off x="4357688" y="1645921"/>
            <a:ext cx="1320736" cy="1298448"/>
          </a:xfrm>
          <a:prstGeom prst="rect">
            <a:avLst/>
          </a:prstGeom>
          <a:ln w="6350">
            <a:solidFill>
              <a:schemeClr val="bg2">
                <a:lumMod val="90000"/>
              </a:schemeClr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B4634F3-69D9-4A4D-A004-013BBCD7AA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900" t="24500" r="22550" b="19850"/>
          <a:stretch/>
        </p:blipFill>
        <p:spPr>
          <a:xfrm>
            <a:off x="2871216" y="3145536"/>
            <a:ext cx="1298078" cy="1316736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418325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B3DF1-C636-B741-8258-30332776A703}"/>
              </a:ext>
            </a:extLst>
          </p:cNvPr>
          <p:cNvSpPr txBox="1">
            <a:spLocks/>
          </p:cNvSpPr>
          <p:nvPr/>
        </p:nvSpPr>
        <p:spPr>
          <a:xfrm>
            <a:off x="648652" y="293157"/>
            <a:ext cx="8675370" cy="1502305"/>
          </a:xfrm>
          <a:prstGeom prst="rect">
            <a:avLst/>
          </a:prstGeom>
        </p:spPr>
        <p:txBody>
          <a:bodyPr anchor="ctr"/>
          <a:lstStyle>
            <a:lvl1pPr algn="l" defTabSz="100584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4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What is the </a:t>
            </a:r>
            <a:r>
              <a:rPr lang="en-US" dirty="0" err="1">
                <a:latin typeface="Helvetica" charset="0"/>
                <a:ea typeface="Helvetica" charset="0"/>
                <a:cs typeface="Helvetica" charset="0"/>
              </a:rPr>
              <a:t>tidyverse</a:t>
            </a:r>
            <a:r>
              <a:rPr lang="en-US" dirty="0">
                <a:latin typeface="Helvetica" charset="0"/>
                <a:ea typeface="Helvetica" charset="0"/>
                <a:cs typeface="Helvetica" charset="0"/>
              </a:rPr>
              <a:t>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3741FE4-2339-CE41-A49F-485B27EA66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43742"/>
            <a:ext cx="10058400" cy="552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390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CCBF032-02E4-D548-9CA7-F0C473961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" pitchFamily="2" charset="0"/>
              </a:rPr>
              <a:t>Something for everyone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000184-81E7-BD46-B861-58EBCEF17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515" y="1785938"/>
            <a:ext cx="8675370" cy="5214620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en-US" dirty="0"/>
              <a:t>R basics</a:t>
            </a:r>
          </a:p>
          <a:p>
            <a:pPr>
              <a:lnSpc>
                <a:spcPct val="200000"/>
              </a:lnSpc>
            </a:pPr>
            <a:r>
              <a:rPr lang="en-US" dirty="0"/>
              <a:t>Data manipulation using </a:t>
            </a:r>
            <a:r>
              <a:rPr lang="en-US" dirty="0" err="1"/>
              <a:t>dplyr</a:t>
            </a:r>
            <a:r>
              <a:rPr lang="en-US" dirty="0"/>
              <a:t> verbs</a:t>
            </a:r>
          </a:p>
          <a:p>
            <a:pPr>
              <a:lnSpc>
                <a:spcPct val="200000"/>
              </a:lnSpc>
            </a:pPr>
            <a:r>
              <a:rPr lang="en-US" dirty="0"/>
              <a:t>The power of the pipe %&gt;%</a:t>
            </a:r>
          </a:p>
          <a:p>
            <a:pPr>
              <a:lnSpc>
                <a:spcPct val="200000"/>
              </a:lnSpc>
            </a:pPr>
            <a:r>
              <a:rPr lang="en-US" dirty="0"/>
              <a:t>Graphing with ggplot2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4261884"/>
      </p:ext>
    </p:extLst>
  </p:cSld>
  <p:clrMapOvr>
    <a:masterClrMapping/>
  </p:clrMapOvr>
</p:sld>
</file>

<file path=ppt/theme/theme1.xml><?xml version="1.0" encoding="utf-8"?>
<a:theme xmlns:a="http://schemas.openxmlformats.org/drawingml/2006/main" name="PaperSiz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perSize" id="{60A57EE5-7115-1C46-8E59-E60C6D57FD71}" vid="{ABA1E9BB-BCBA-2A45-8187-5B765FFB4D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92</TotalTime>
  <Words>89</Words>
  <Application>Microsoft Macintosh PowerPoint</Application>
  <PresentationFormat>Custom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PaperSize</vt:lpstr>
      <vt:lpstr>PowerPoint Presentation</vt:lpstr>
      <vt:lpstr>Why R?</vt:lpstr>
      <vt:lpstr>R is everywhere</vt:lpstr>
      <vt:lpstr>R is awesome!</vt:lpstr>
      <vt:lpstr>PowerPoint Presentation</vt:lpstr>
      <vt:lpstr>Something for everyone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Jones, Marieke K. (mkj3c)</dc:creator>
  <cp:lastModifiedBy>Jones, Marieke K. (mkj3c)</cp:lastModifiedBy>
  <cp:revision>12</cp:revision>
  <dcterms:created xsi:type="dcterms:W3CDTF">2018-01-05T14:26:18Z</dcterms:created>
  <dcterms:modified xsi:type="dcterms:W3CDTF">2018-03-15T12:20:47Z</dcterms:modified>
</cp:coreProperties>
</file>

<file path=docProps/thumbnail.jpeg>
</file>